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10287000" cx="18288000"/>
  <p:notesSz cx="10287000" cy="18288000"/>
  <p:embeddedFontLst>
    <p:embeddedFont>
      <p:font typeface="Noto Sans JP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gfDRpxq1EjtZhqF3/nvyWuDQ8A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E5D70E-ED7A-4E5B-A3E6-5DD9AC82D204}">
  <a:tblStyle styleId="{47E5D70E-ED7A-4E5B-A3E6-5DD9AC82D20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1A4C75B-E9F4-4E3C-9D3F-F23835C0193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JP-regular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NotoSansJP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31e5e7a3e_0_16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b31e5e7a3e_0_16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36476843c_7_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b36476843c_7_2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31e5e7a3e_0_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b31e5e7a3e_0_3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36476843c_7_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b36476843c_7_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36476843c_4_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b36476843c_4_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36476843c_4_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b36476843c_4_5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31e5e7a3e_0_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b31e5e7a3e_0_4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36476843c_4_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b36476843c_4_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31e5e7a3e_0_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b31e5e7a3e_0_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36476843c_3_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b36476843c_3_1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31e5e7a3e_0_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b31e5e7a3e_0_5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31e5e7a3e_5_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b31e5e7a3e_5_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31e5e7a3e_5_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b31e5e7a3e_5_4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31e5e7a3e_5_7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b31e5e7a3e_5_7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4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46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4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7533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2780556" y="4370577"/>
            <a:ext cx="1272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</a:rPr>
              <a:t>아파트 실거래가 예측(ML)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5240000" y="8682973"/>
            <a:ext cx="278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3조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가상민, 강승현, 김채원, 이소영B, 최장원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2b31e5e7a3e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b31e5e7a3e_0_16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2b31e5e7a3e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b31e5e7a3e_0_167"/>
          <p:cNvSpPr txBox="1"/>
          <p:nvPr/>
        </p:nvSpPr>
        <p:spPr>
          <a:xfrm>
            <a:off x="546136" y="1885561"/>
            <a:ext cx="52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각 변수별 결측치가 상당한 특징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b31e5e7a3e_0_16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데이터의 기초 통계 및 정보 요약</a:t>
            </a:r>
            <a:endParaRPr/>
          </a:p>
        </p:txBody>
      </p:sp>
      <p:pic>
        <p:nvPicPr>
          <p:cNvPr id="199" name="Google Shape;199;g2b31e5e7a3e_0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8075" y="2650250"/>
            <a:ext cx="13341101" cy="54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6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6"/>
          <p:cNvSpPr txBox="1"/>
          <p:nvPr/>
        </p:nvSpPr>
        <p:spPr>
          <a:xfrm>
            <a:off x="7379886" y="5508761"/>
            <a:ext cx="52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/>
          </a:p>
        </p:txBody>
      </p:sp>
      <p:pic>
        <p:nvPicPr>
          <p:cNvPr id="209" name="Google Shape;2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4088" y="2209862"/>
            <a:ext cx="14059826" cy="58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/>
          <p:nvPr/>
        </p:nvSpPr>
        <p:spPr>
          <a:xfrm>
            <a:off x="3210922" y="8730350"/>
            <a:ext cx="1296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FFFFFF"/>
                </a:solidFill>
              </a:rPr>
              <a:t>2018년 이후부터 서울시 아파트 변동 폭이 커지는 것을 알 수 있음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9591"/>
            <a:ext cx="18285715" cy="802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1"/>
          <p:cNvGrpSpPr/>
          <p:nvPr/>
        </p:nvGrpSpPr>
        <p:grpSpPr>
          <a:xfrm>
            <a:off x="3843286" y="4081210"/>
            <a:ext cx="10599000" cy="2060576"/>
            <a:chOff x="3843286" y="4081210"/>
            <a:chExt cx="10599000" cy="2060576"/>
          </a:xfrm>
        </p:grpSpPr>
        <p:grpSp>
          <p:nvGrpSpPr>
            <p:cNvPr id="217" name="Google Shape;217;p21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218" name="Google Shape;218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9" name="Google Shape;219;p21"/>
              <p:cNvSpPr txBox="1"/>
              <p:nvPr/>
            </p:nvSpPr>
            <p:spPr>
              <a:xfrm>
                <a:off x="8706556" y="4193714"/>
                <a:ext cx="872700" cy="57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0" name="Google Shape;220;p21"/>
            <p:cNvSpPr txBox="1"/>
            <p:nvPr/>
          </p:nvSpPr>
          <p:spPr>
            <a:xfrm>
              <a:off x="3843286" y="5078286"/>
              <a:ext cx="10599000" cy="1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6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/>
            </a:p>
          </p:txBody>
        </p:sp>
      </p:grpSp>
      <p:sp>
        <p:nvSpPr>
          <p:cNvPr id="221" name="Google Shape;221;p21"/>
          <p:cNvSpPr txBox="1"/>
          <p:nvPr/>
        </p:nvSpPr>
        <p:spPr>
          <a:xfrm>
            <a:off x="9327952" y="9845248"/>
            <a:ext cx="89100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/>
          <p:nvPr/>
        </p:nvSpPr>
        <p:spPr>
          <a:xfrm>
            <a:off x="3592808" y="666300"/>
            <a:ext cx="141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가상민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9213" y="1643120"/>
            <a:ext cx="9479150" cy="26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125" y="4883475"/>
            <a:ext cx="3737650" cy="4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 txBox="1"/>
          <p:nvPr/>
        </p:nvSpPr>
        <p:spPr>
          <a:xfrm>
            <a:off x="2791748" y="9490888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이상치 탐지</a:t>
            </a:r>
            <a:endParaRPr sz="800"/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1125" y="5332705"/>
            <a:ext cx="3737650" cy="38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931550" y="4421775"/>
            <a:ext cx="158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전용면적</a:t>
            </a:r>
            <a:endParaRPr sz="800"/>
          </a:p>
        </p:txBody>
      </p:sp>
      <p:sp>
        <p:nvSpPr>
          <p:cNvPr id="236" name="Google Shape;236;p22"/>
          <p:cNvSpPr txBox="1"/>
          <p:nvPr/>
        </p:nvSpPr>
        <p:spPr>
          <a:xfrm>
            <a:off x="5339850" y="4883475"/>
            <a:ext cx="158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건축년도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8848625" y="5530613"/>
            <a:ext cx="469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선형보간법(linear interpolation)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13308875" y="5530613"/>
            <a:ext cx="469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삼차</a:t>
            </a:r>
            <a:r>
              <a:rPr lang="en-US" sz="2200">
                <a:solidFill>
                  <a:schemeClr val="lt1"/>
                </a:solidFill>
              </a:rPr>
              <a:t>보간법(cubic interpolation)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743575" y="1888650"/>
            <a:ext cx="73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초점: 이상치 탐지, 보간법, 특정 columns 활용</a:t>
            </a:r>
            <a:endParaRPr sz="800"/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21325" y="6672150"/>
            <a:ext cx="3510300" cy="22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/>
        </p:nvSpPr>
        <p:spPr>
          <a:xfrm>
            <a:off x="8101775" y="9095813"/>
            <a:ext cx="990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출처 : </a:t>
            </a:r>
            <a:r>
              <a:rPr lang="en-US" sz="800">
                <a:solidFill>
                  <a:schemeClr val="lt1"/>
                </a:solidFill>
              </a:rPr>
              <a:t>https://bskyvision.com/entry/%EC%84%A0%ED%98%95%EB%B3%B4%EA%B0%84%EB%B2%95linear-interpolation%EA%B3%BC-%EC%82%BC%EC%B0%A8%EB%B3%B4%EA%B0%84%EB%B2%95cubic-interpolation-%EC%9D%B4%EB%B3%B4%EB%8B%A4-%EC%89%BD%EA%B2%8C-%EC%84%A4%EB%AA%85%ED%95%A0-%EC%88%9C-%EC%97%86%EB%8B%A4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42" name="Google Shape;24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77362" y="6672175"/>
            <a:ext cx="3362537" cy="22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b36476843c_7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b36476843c_7_2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g2b36476843c_7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b36476843c_7_21"/>
          <p:cNvSpPr txBox="1"/>
          <p:nvPr/>
        </p:nvSpPr>
        <p:spPr>
          <a:xfrm>
            <a:off x="1298736" y="2304311"/>
            <a:ext cx="52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b36476843c_7_2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pic>
        <p:nvPicPr>
          <p:cNvPr id="252" name="Google Shape;252;g2b36476843c_7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738" y="1800849"/>
            <a:ext cx="16877425" cy="646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2b31e5e7a3e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b31e5e7a3e_0_3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2b31e5e7a3e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b31e5e7a3e_0_35"/>
          <p:cNvSpPr txBox="1"/>
          <p:nvPr/>
        </p:nvSpPr>
        <p:spPr>
          <a:xfrm>
            <a:off x="1298736" y="2304311"/>
            <a:ext cx="52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b31e5e7a3e_0_35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pic>
        <p:nvPicPr>
          <p:cNvPr id="262" name="Google Shape;262;g2b31e5e7a3e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00" y="2304300"/>
            <a:ext cx="15890043" cy="6587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2b36476843c_7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b36476843c_7_2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2b36476843c_7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b36476843c_7_2"/>
          <p:cNvSpPr txBox="1"/>
          <p:nvPr/>
        </p:nvSpPr>
        <p:spPr>
          <a:xfrm>
            <a:off x="1298736" y="2304311"/>
            <a:ext cx="52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b36476843c_7_2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graphicFrame>
        <p:nvGraphicFramePr>
          <p:cNvPr id="272" name="Google Shape;272;g2b36476843c_7_2"/>
          <p:cNvGraphicFramePr/>
          <p:nvPr/>
        </p:nvGraphicFramePr>
        <p:xfrm>
          <a:off x="1378438" y="269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{47E5D70E-ED7A-4E5B-A3E6-5DD9AC82D204}</a:tableStyleId>
              </a:tblPr>
              <a:tblGrid>
                <a:gridCol w="2266950"/>
                <a:gridCol w="4362450"/>
                <a:gridCol w="3219450"/>
                <a:gridCol w="2181225"/>
                <a:gridCol w="3409950"/>
              </a:tblGrid>
              <a:tr h="47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사용 모델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사용 feature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사용 데이터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local score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public score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RF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all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all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7002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103685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feature importance &gt;= 0.1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525" marL="9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all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525" marL="9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2020년 이후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11637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106143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feature importance &gt;= 0.1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11749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LGBM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1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all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all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5800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102739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feature importance &gt;= 0.1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5788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7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all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2020년 이후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1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8805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102997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feature importance &gt;= 0.1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1E6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8873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1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100189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288025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1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2b36476843c_4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b36476843c_4_28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2b36476843c_4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b36476843c_4_28"/>
          <p:cNvSpPr txBox="1"/>
          <p:nvPr/>
        </p:nvSpPr>
        <p:spPr>
          <a:xfrm>
            <a:off x="1204351" y="1659375"/>
            <a:ext cx="944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김채원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-US" sz="2400">
                <a:solidFill>
                  <a:srgbClr val="FFFFFF"/>
                </a:solidFill>
              </a:rPr>
              <a:t>파생변수 생성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1" name="Google Shape;281;g2b36476843c_4_28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sp>
        <p:nvSpPr>
          <p:cNvPr id="282" name="Google Shape;282;g2b36476843c_4_28"/>
          <p:cNvSpPr txBox="1"/>
          <p:nvPr/>
        </p:nvSpPr>
        <p:spPr>
          <a:xfrm>
            <a:off x="3405813" y="8083875"/>
            <a:ext cx="414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apt_counts: 같은 아파트 이름을 갖는 수를 저장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2b36476843c_4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6013" y="3552500"/>
            <a:ext cx="3055725" cy="38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b36476843c_4_28"/>
          <p:cNvSpPr txBox="1"/>
          <p:nvPr/>
        </p:nvSpPr>
        <p:spPr>
          <a:xfrm>
            <a:off x="10052226" y="8112674"/>
            <a:ext cx="4404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top10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상위 10개의 시공사는 ‘1’, 이외의 시공사에 ‘0’ 부여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g2b36476843c_4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7300" y="3427425"/>
            <a:ext cx="2530908" cy="4166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g2b36476843c_4_28"/>
          <p:cNvCxnSpPr/>
          <p:nvPr/>
        </p:nvCxnSpPr>
        <p:spPr>
          <a:xfrm>
            <a:off x="11809322" y="5449085"/>
            <a:ext cx="510000" cy="11700"/>
          </a:xfrm>
          <a:prstGeom prst="straightConnector1">
            <a:avLst/>
          </a:prstGeom>
          <a:noFill/>
          <a:ln cap="flat" cmpd="sng" w="3810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7" name="Google Shape;287;g2b36476843c_4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90436" y="3427425"/>
            <a:ext cx="2472664" cy="416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2b36476843c_4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b36476843c_4_53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2b36476843c_4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b36476843c_4_53"/>
          <p:cNvSpPr txBox="1"/>
          <p:nvPr/>
        </p:nvSpPr>
        <p:spPr>
          <a:xfrm>
            <a:off x="1204351" y="1659375"/>
            <a:ext cx="944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김채원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-US" sz="2400">
                <a:solidFill>
                  <a:srgbClr val="FFFFFF"/>
                </a:solidFill>
              </a:rPr>
              <a:t>파생변수 생성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96" name="Google Shape;296;g2b36476843c_4_53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sp>
        <p:nvSpPr>
          <p:cNvPr id="297" name="Google Shape;297;g2b36476843c_4_53"/>
          <p:cNvSpPr txBox="1"/>
          <p:nvPr/>
        </p:nvSpPr>
        <p:spPr>
          <a:xfrm>
            <a:off x="1462825" y="8241175"/>
            <a:ext cx="73929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log_area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분포가 왼쪽으로 매우 치우침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타겟 변수의 이상치가 회귀모형을 사용한 예측에 크게 영향을 끼칠 수 있으므로, 로그 변환으로 정규화한뒤, 나중에 역변환 진행을 위해 만든 변수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b36476843c_4_53"/>
          <p:cNvSpPr txBox="1"/>
          <p:nvPr/>
        </p:nvSpPr>
        <p:spPr>
          <a:xfrm>
            <a:off x="11263401" y="8397024"/>
            <a:ext cx="4404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변수 중요도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g2b36476843c_4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350" y="3163363"/>
            <a:ext cx="9117852" cy="489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b36476843c_4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1025" y="3394663"/>
            <a:ext cx="6469800" cy="42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b36476843c_4_53"/>
          <p:cNvSpPr/>
          <p:nvPr/>
        </p:nvSpPr>
        <p:spPr>
          <a:xfrm>
            <a:off x="11891400" y="3633475"/>
            <a:ext cx="456300" cy="14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b36476843c_4_53"/>
          <p:cNvSpPr/>
          <p:nvPr/>
        </p:nvSpPr>
        <p:spPr>
          <a:xfrm>
            <a:off x="11891400" y="6815563"/>
            <a:ext cx="456300" cy="14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b36476843c_4_53"/>
          <p:cNvSpPr/>
          <p:nvPr/>
        </p:nvSpPr>
        <p:spPr>
          <a:xfrm>
            <a:off x="11846725" y="6445375"/>
            <a:ext cx="501000" cy="14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2b31e5e7a3e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b31e5e7a3e_0_43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2b31e5e7a3e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b31e5e7a3e_0_43"/>
          <p:cNvSpPr txBox="1"/>
          <p:nvPr/>
        </p:nvSpPr>
        <p:spPr>
          <a:xfrm>
            <a:off x="1204351" y="1659375"/>
            <a:ext cx="944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김채원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-US" sz="2400">
                <a:solidFill>
                  <a:srgbClr val="FFFFFF"/>
                </a:solidFill>
              </a:rPr>
              <a:t>RMSLE를 사용하여 성능 비교 → LightGBM으로 모델링 진행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2" name="Google Shape;312;g2b31e5e7a3e_0_43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pic>
        <p:nvPicPr>
          <p:cNvPr id="313" name="Google Shape;313;g2b31e5e7a3e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9125" y="3144325"/>
            <a:ext cx="8044525" cy="3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b31e5e7a3e_0_43"/>
          <p:cNvSpPr txBox="1"/>
          <p:nvPr/>
        </p:nvSpPr>
        <p:spPr>
          <a:xfrm>
            <a:off x="10495550" y="3340625"/>
            <a:ext cx="6574800" cy="4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RMSLE 사용 이유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RMSLE는 Outlier에 Robust하고, 상대적인 error 측정에 용이하여 RMSLE를 사용해 성능 비교 후 역변환을 통해 RMSE 평가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g2b31e5e7a3e_0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72450" y="3872625"/>
            <a:ext cx="4608825" cy="11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b31e5e7a3e_0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72450" y="5178449"/>
            <a:ext cx="5363825" cy="1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b31e5e7a3e_0_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1961" y="7929290"/>
            <a:ext cx="4620066" cy="3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19" y="5691429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2"/>
          <p:cNvGrpSpPr/>
          <p:nvPr/>
        </p:nvGrpSpPr>
        <p:grpSpPr>
          <a:xfrm>
            <a:off x="1219200" y="2049477"/>
            <a:ext cx="15219418" cy="6473493"/>
            <a:chOff x="1219200" y="2049477"/>
            <a:chExt cx="15219418" cy="6473493"/>
          </a:xfrm>
        </p:grpSpPr>
        <p:sp>
          <p:nvSpPr>
            <p:cNvPr id="97" name="Google Shape;97;p2"/>
            <p:cNvSpPr txBox="1"/>
            <p:nvPr/>
          </p:nvSpPr>
          <p:spPr>
            <a:xfrm>
              <a:off x="1219200" y="2049477"/>
              <a:ext cx="3604127" cy="853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/>
            </a:p>
          </p:txBody>
        </p:sp>
        <p:pic>
          <p:nvPicPr>
            <p:cNvPr id="98" name="Google Shape;98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7097" y="3344542"/>
              <a:ext cx="14591521" cy="21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" name="Google Shape;99;p2"/>
            <p:cNvGrpSpPr/>
            <p:nvPr/>
          </p:nvGrpSpPr>
          <p:grpSpPr>
            <a:xfrm>
              <a:off x="1847094" y="3695700"/>
              <a:ext cx="7198021" cy="4827270"/>
              <a:chOff x="1847094" y="3695700"/>
              <a:chExt cx="7198021" cy="4827270"/>
            </a:xfrm>
          </p:grpSpPr>
          <p:sp>
            <p:nvSpPr>
              <p:cNvPr id="100" name="Google Shape;100;p2"/>
              <p:cNvSpPr txBox="1"/>
              <p:nvPr/>
            </p:nvSpPr>
            <p:spPr>
              <a:xfrm>
                <a:off x="1847096" y="3695700"/>
                <a:ext cx="6154447" cy="642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01.</a:t>
                </a:r>
                <a:r>
                  <a:rPr b="0" i="0" lang="en-US" sz="3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팀원 소개</a:t>
                </a:r>
                <a:endParaRPr/>
              </a:p>
            </p:txBody>
          </p:sp>
          <p:sp>
            <p:nvSpPr>
              <p:cNvPr id="101" name="Google Shape;101;p2"/>
              <p:cNvSpPr txBox="1"/>
              <p:nvPr/>
            </p:nvSpPr>
            <p:spPr>
              <a:xfrm>
                <a:off x="1847094" y="4570793"/>
                <a:ext cx="7181455" cy="6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02.</a:t>
                </a:r>
                <a:r>
                  <a:rPr b="0" i="0" lang="en-US" sz="3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대회 소개</a:t>
                </a:r>
                <a:endParaRPr/>
              </a:p>
            </p:txBody>
          </p:sp>
          <p:sp>
            <p:nvSpPr>
              <p:cNvPr id="102" name="Google Shape;102;p2"/>
              <p:cNvSpPr txBox="1"/>
              <p:nvPr/>
            </p:nvSpPr>
            <p:spPr>
              <a:xfrm>
                <a:off x="1847097" y="5400471"/>
                <a:ext cx="6940725" cy="640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03.</a:t>
                </a:r>
                <a:r>
                  <a:rPr b="0" i="0" lang="en-US" sz="3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Data Description</a:t>
                </a:r>
                <a:endParaRPr/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1847097" y="7009182"/>
                <a:ext cx="6466025" cy="637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05. </a:t>
                </a:r>
                <a:r>
                  <a:rPr b="0" i="0" lang="en-US" sz="3600" u="none" cap="none" strike="noStrike">
                    <a:solidFill>
                      <a:srgbClr val="F8FFFF"/>
                    </a:solidFill>
                    <a:latin typeface="Arial"/>
                    <a:ea typeface="Arial"/>
                    <a:cs typeface="Arial"/>
                    <a:sym typeface="Arial"/>
                  </a:rPr>
                  <a:t>결과</a:t>
                </a:r>
                <a:endParaRPr/>
              </a:p>
            </p:txBody>
          </p:sp>
          <p:sp>
            <p:nvSpPr>
              <p:cNvPr id="104" name="Google Shape;104;p2"/>
              <p:cNvSpPr txBox="1"/>
              <p:nvPr/>
            </p:nvSpPr>
            <p:spPr>
              <a:xfrm>
                <a:off x="1847097" y="6183617"/>
                <a:ext cx="6921154" cy="6362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04.</a:t>
                </a:r>
                <a:r>
                  <a:rPr b="0" i="0" lang="en-US" sz="3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 Modeling</a:t>
                </a:r>
                <a:endParaRPr/>
              </a:p>
            </p:txBody>
          </p:sp>
          <p:sp>
            <p:nvSpPr>
              <p:cNvPr id="105" name="Google Shape;105;p2"/>
              <p:cNvSpPr txBox="1"/>
              <p:nvPr/>
            </p:nvSpPr>
            <p:spPr>
              <a:xfrm>
                <a:off x="1847097" y="7884278"/>
                <a:ext cx="7198018" cy="638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FFAABB"/>
                    </a:solidFill>
                    <a:latin typeface="Arial"/>
                    <a:ea typeface="Arial"/>
                    <a:cs typeface="Arial"/>
                    <a:sym typeface="Arial"/>
                  </a:rPr>
                  <a:t>06.</a:t>
                </a:r>
                <a:r>
                  <a:rPr b="0" i="0" lang="en-US" sz="3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경진대회 진행 소감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2b36476843c_4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b36476843c_4_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2b36476843c_4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b36476843c_4_6"/>
          <p:cNvSpPr txBox="1"/>
          <p:nvPr/>
        </p:nvSpPr>
        <p:spPr>
          <a:xfrm>
            <a:off x="1204351" y="1659375"/>
            <a:ext cx="944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김채원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-US" sz="2400">
                <a:solidFill>
                  <a:srgbClr val="FFFFFF"/>
                </a:solidFill>
              </a:rPr>
              <a:t>Optuna를 통해 Hyperparameter Tuning 진행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6" name="Google Shape;326;g2b36476843c_4_6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pic>
        <p:nvPicPr>
          <p:cNvPr id="327" name="Google Shape;327;g2b36476843c_4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0950" y="3144325"/>
            <a:ext cx="7397701" cy="5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b36476843c_4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0325" y="2695351"/>
            <a:ext cx="6135349" cy="3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b36476843c_4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56300" y="8796050"/>
            <a:ext cx="5625100" cy="3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b36476843c_4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8325" y="8794052"/>
            <a:ext cx="5625100" cy="483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g2b36476843c_4_6"/>
          <p:cNvCxnSpPr/>
          <p:nvPr/>
        </p:nvCxnSpPr>
        <p:spPr>
          <a:xfrm>
            <a:off x="8876249" y="9023979"/>
            <a:ext cx="1090500" cy="24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2" name="Google Shape;332;g2b36476843c_4_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5500" y="6470700"/>
            <a:ext cx="6104993" cy="39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g2b36476843c_4_6"/>
          <p:cNvCxnSpPr/>
          <p:nvPr/>
        </p:nvCxnSpPr>
        <p:spPr>
          <a:xfrm>
            <a:off x="10460025" y="7188325"/>
            <a:ext cx="0" cy="1399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g2b36476843c_4_6"/>
          <p:cNvSpPr txBox="1"/>
          <p:nvPr/>
        </p:nvSpPr>
        <p:spPr>
          <a:xfrm>
            <a:off x="10648775" y="7455725"/>
            <a:ext cx="342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모델 초기화 후 성능 평가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2b31e5e7a3e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8764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b31e5e7a3e_0_5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2b31e5e7a3e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b31e5e7a3e_0_51"/>
          <p:cNvSpPr txBox="1"/>
          <p:nvPr/>
        </p:nvSpPr>
        <p:spPr>
          <a:xfrm>
            <a:off x="1252486" y="1657674"/>
            <a:ext cx="528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이소영B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-US" sz="2400">
                <a:solidFill>
                  <a:srgbClr val="FFFFFF"/>
                </a:solidFill>
              </a:rPr>
              <a:t>Pycaret을 사용하여 모델 비교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b31e5e7a3e_0_51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 </a:t>
            </a:r>
            <a:endParaRPr/>
          </a:p>
        </p:txBody>
      </p:sp>
      <p:pic>
        <p:nvPicPr>
          <p:cNvPr id="344" name="Google Shape;344;g2b31e5e7a3e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8675" y="2937075"/>
            <a:ext cx="8641800" cy="663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b31e5e7a3e_0_51"/>
          <p:cNvSpPr/>
          <p:nvPr/>
        </p:nvSpPr>
        <p:spPr>
          <a:xfrm>
            <a:off x="1373025" y="3304800"/>
            <a:ext cx="8640300" cy="1026600"/>
          </a:xfrm>
          <a:prstGeom prst="rect">
            <a:avLst/>
          </a:prstGeom>
          <a:noFill/>
          <a:ln cap="flat" cmpd="sng" w="1143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2b31e5e7a3e_0_51"/>
          <p:cNvSpPr/>
          <p:nvPr/>
        </p:nvSpPr>
        <p:spPr>
          <a:xfrm rot="2199942">
            <a:off x="9755580" y="4482409"/>
            <a:ext cx="2676737" cy="2257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2b31e5e7a3e_0_51"/>
          <p:cNvSpPr txBox="1"/>
          <p:nvPr/>
        </p:nvSpPr>
        <p:spPr>
          <a:xfrm>
            <a:off x="10804550" y="5617250"/>
            <a:ext cx="6758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좋은 성능을 보인 Extra Trees, RandomForest, Decision Tree모델을 사용하여 실험 수행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36476843c_3_13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g2b36476843c_3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b36476843c_3_13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sp>
        <p:nvSpPr>
          <p:cNvPr id="355" name="Google Shape;355;g2b36476843c_3_13"/>
          <p:cNvSpPr txBox="1"/>
          <p:nvPr/>
        </p:nvSpPr>
        <p:spPr>
          <a:xfrm>
            <a:off x="1252467" y="1657675"/>
            <a:ext cx="914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이소영B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en-US" sz="2400">
                <a:solidFill>
                  <a:srgbClr val="FFFFFF"/>
                </a:solidFill>
              </a:rPr>
              <a:t>트리 기반 모델과 선형 모델을 사용하여 성능 비교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6" name="Google Shape;356;g2b36476843c_3_13"/>
          <p:cNvGraphicFramePr/>
          <p:nvPr/>
        </p:nvGraphicFramePr>
        <p:xfrm>
          <a:off x="906950" y="323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{E1A4C75B-E9F4-4E3C-9D3F-F23835C0193A}</a:tableStyleId>
              </a:tblPr>
              <a:tblGrid>
                <a:gridCol w="1732900"/>
                <a:gridCol w="2222200"/>
                <a:gridCol w="2386600"/>
                <a:gridCol w="2113900"/>
                <a:gridCol w="2113900"/>
                <a:gridCol w="2113900"/>
                <a:gridCol w="2113900"/>
                <a:gridCol w="2113900"/>
              </a:tblGrid>
              <a:tr h="137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Extra Tree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RandomForest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Decision Tree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Linear regression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Lasso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Ridge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ElasticNet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</a:tr>
              <a:tr h="1379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RMSE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4859.43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5247.75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7347.1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25815.93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25819.9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25815.94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27386.79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9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MAE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2509.23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2651.91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3456.64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17778.55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17779.79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17778.51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18578.87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1D2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7" name="Google Shape;357;g2b36476843c_3_13"/>
          <p:cNvSpPr/>
          <p:nvPr/>
        </p:nvSpPr>
        <p:spPr>
          <a:xfrm>
            <a:off x="2646675" y="3261350"/>
            <a:ext cx="2209800" cy="40641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2b36476843c_3_13"/>
          <p:cNvSpPr txBox="1"/>
          <p:nvPr/>
        </p:nvSpPr>
        <p:spPr>
          <a:xfrm>
            <a:off x="1396950" y="8031250"/>
            <a:ext cx="1430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트리 기반 모델에 비해 </a:t>
            </a:r>
            <a:r>
              <a:rPr lang="en-US" sz="2400">
                <a:solidFill>
                  <a:schemeClr val="lt1"/>
                </a:solidFill>
              </a:rPr>
              <a:t>선형 모델의 성능이 낮게 나타남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n-US" sz="2400">
                <a:solidFill>
                  <a:schemeClr val="lt1"/>
                </a:solidFill>
              </a:rPr>
              <a:t>RMSE와 MAE 결과를 비교했을 때, Extra Tree 모델의 성능이 가장 좋음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2b31e5e7a3e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b31e5e7a3e_0_5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2b31e5e7a3e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b31e5e7a3e_0_59"/>
          <p:cNvSpPr txBox="1"/>
          <p:nvPr/>
        </p:nvSpPr>
        <p:spPr>
          <a:xfrm>
            <a:off x="479861" y="1551474"/>
            <a:ext cx="52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최장원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b31e5e7a3e_0_59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sp>
        <p:nvSpPr>
          <p:cNvPr id="368" name="Google Shape;368;g2b31e5e7a3e_0_59"/>
          <p:cNvSpPr txBox="1"/>
          <p:nvPr/>
        </p:nvSpPr>
        <p:spPr>
          <a:xfrm>
            <a:off x="479850" y="2145600"/>
            <a:ext cx="16062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1.강남 여부 → 3가지 수준으로 재 라벨링  [{ 0 : 강남구, 서초구, 용산구, 송파구},  { 1 :  성동구, 마포구}, { 2 :  그 외 지역구}]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2.월 별 금리 데이터 추가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3.날짜 데이터를 연속형(int)으로 변환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4.동 데이터 재 라벨링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5.Catboost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9" name="Google Shape;369;g2b31e5e7a3e_0_59"/>
          <p:cNvGraphicFramePr/>
          <p:nvPr/>
        </p:nvGraphicFramePr>
        <p:xfrm>
          <a:off x="555600" y="4193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{E1A4C75B-E9F4-4E3C-9D3F-F23835C0193A}</a:tableStyleId>
              </a:tblPr>
              <a:tblGrid>
                <a:gridCol w="3434900"/>
                <a:gridCol w="3434900"/>
                <a:gridCol w="3434900"/>
                <a:gridCol w="3434900"/>
                <a:gridCol w="3434900"/>
              </a:tblGrid>
              <a:tr h="76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</a:t>
                      </a:r>
                      <a:r>
                        <a:rPr lang="en-US" sz="2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기존 Baseline</a:t>
                      </a:r>
                      <a:endParaRPr sz="2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Random Forest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 LightGBM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 XGBoost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LinearRegression                  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F8FFFF"/>
                          </a:solidFill>
                        </a:rPr>
                        <a:t>             RMSE</a:t>
                      </a:r>
                      <a:endParaRPr sz="2500">
                        <a:solidFill>
                          <a:srgbClr val="F8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5769.79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4114.19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4403.02275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D4D4D4"/>
                          </a:solidFill>
                        </a:rPr>
                        <a:t>0.50221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0" name="Google Shape;370;g2b31e5e7a3e_0_59"/>
          <p:cNvGraphicFramePr/>
          <p:nvPr/>
        </p:nvGraphicFramePr>
        <p:xfrm>
          <a:off x="556750" y="587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{E1A4C75B-E9F4-4E3C-9D3F-F23835C0193A}</a:tableStyleId>
              </a:tblPr>
              <a:tblGrid>
                <a:gridCol w="3434900"/>
                <a:gridCol w="3434900"/>
                <a:gridCol w="3434900"/>
                <a:gridCol w="3433775"/>
                <a:gridCol w="3436025"/>
              </a:tblGrid>
              <a:tr h="6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1.강남 여부 → 재 라벨링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Random Forest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</a:t>
                      </a: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LightGBM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 </a:t>
                      </a: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XGBoost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LinearRegression                  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56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F8FFFF"/>
                          </a:solidFill>
                        </a:rPr>
                        <a:t>             RMSE</a:t>
                      </a:r>
                      <a:endParaRPr sz="2500">
                        <a:solidFill>
                          <a:srgbClr val="F8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5952.77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4092.53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4093.23372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0.58638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1" name="Google Shape;371;g2b31e5e7a3e_0_59"/>
          <p:cNvGraphicFramePr/>
          <p:nvPr/>
        </p:nvGraphicFramePr>
        <p:xfrm>
          <a:off x="555600" y="7464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{E1A4C75B-E9F4-4E3C-9D3F-F23835C0193A}</a:tableStyleId>
              </a:tblPr>
              <a:tblGrid>
                <a:gridCol w="3434900"/>
                <a:gridCol w="3434900"/>
                <a:gridCol w="3434900"/>
                <a:gridCol w="3434900"/>
                <a:gridCol w="3434900"/>
              </a:tblGrid>
              <a:tr h="76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별 금리 데이터 추가</a:t>
                      </a:r>
                      <a:endParaRPr sz="2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Random Forest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 LightGBM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 XGBoost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LinearRegression                  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F8FFFF"/>
                          </a:solidFill>
                        </a:rPr>
                        <a:t>             RMSE</a:t>
                      </a:r>
                      <a:endParaRPr sz="2500">
                        <a:solidFill>
                          <a:srgbClr val="F8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5867.90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4046.34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4026.76463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D4D4D4"/>
                          </a:solidFill>
                        </a:rPr>
                        <a:t>0.60424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2b31e5e7a3e_5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b31e5e7a3e_5_17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2b31e5e7a3e_5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b31e5e7a3e_5_17"/>
          <p:cNvSpPr txBox="1"/>
          <p:nvPr/>
        </p:nvSpPr>
        <p:spPr>
          <a:xfrm>
            <a:off x="479861" y="1551474"/>
            <a:ext cx="52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최장원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2b31e5e7a3e_5_17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sp>
        <p:nvSpPr>
          <p:cNvPr id="381" name="Google Shape;381;g2b31e5e7a3e_5_17"/>
          <p:cNvSpPr txBox="1"/>
          <p:nvPr/>
        </p:nvSpPr>
        <p:spPr>
          <a:xfrm>
            <a:off x="479850" y="2124300"/>
            <a:ext cx="940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월 별 금리 데이터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b31e5e7a3e_5_17"/>
          <p:cNvSpPr txBox="1"/>
          <p:nvPr/>
        </p:nvSpPr>
        <p:spPr>
          <a:xfrm>
            <a:off x="479850" y="5219413"/>
            <a:ext cx="940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출처: e-나라지표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g2b31e5e7a3e_5_17"/>
          <p:cNvCxnSpPr/>
          <p:nvPr/>
        </p:nvCxnSpPr>
        <p:spPr>
          <a:xfrm>
            <a:off x="9193825" y="3940813"/>
            <a:ext cx="1502100" cy="16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g2b31e5e7a3e_5_17"/>
          <p:cNvCxnSpPr/>
          <p:nvPr/>
        </p:nvCxnSpPr>
        <p:spPr>
          <a:xfrm>
            <a:off x="9944875" y="3222325"/>
            <a:ext cx="0" cy="145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g2b31e5e7a3e_5_17"/>
          <p:cNvSpPr txBox="1"/>
          <p:nvPr/>
        </p:nvSpPr>
        <p:spPr>
          <a:xfrm>
            <a:off x="11164750" y="5856450"/>
            <a:ext cx="698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출처: 한국은행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2b31e5e7a3e_5_17"/>
          <p:cNvSpPr txBox="1"/>
          <p:nvPr/>
        </p:nvSpPr>
        <p:spPr>
          <a:xfrm>
            <a:off x="479850" y="5644513"/>
            <a:ext cx="940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금리 데이터 프레임 제작 후 월별 금리 데이터 merge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g2b31e5e7a3e_5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88" y="2830813"/>
            <a:ext cx="8164632" cy="223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b31e5e7a3e_5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5425" y="1727725"/>
            <a:ext cx="6275118" cy="404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b31e5e7a3e_5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688" y="6281738"/>
            <a:ext cx="1702117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b31e5e7a3e_5_17"/>
          <p:cNvSpPr/>
          <p:nvPr/>
        </p:nvSpPr>
        <p:spPr>
          <a:xfrm>
            <a:off x="546125" y="4454975"/>
            <a:ext cx="8108100" cy="34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2b31e5e7a3e_5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b31e5e7a3e_5_42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g2b31e5e7a3e_5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b31e5e7a3e_5_42"/>
          <p:cNvSpPr txBox="1"/>
          <p:nvPr/>
        </p:nvSpPr>
        <p:spPr>
          <a:xfrm>
            <a:off x="479861" y="1551474"/>
            <a:ext cx="52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최장원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b31e5e7a3e_5_42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graphicFrame>
        <p:nvGraphicFramePr>
          <p:cNvPr id="400" name="Google Shape;400;g2b31e5e7a3e_5_42"/>
          <p:cNvGraphicFramePr/>
          <p:nvPr/>
        </p:nvGraphicFramePr>
        <p:xfrm>
          <a:off x="511200" y="2189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{E1A4C75B-E9F4-4E3C-9D3F-F23835C0193A}</a:tableStyleId>
              </a:tblPr>
              <a:tblGrid>
                <a:gridCol w="3434900"/>
                <a:gridCol w="3434900"/>
                <a:gridCol w="3434900"/>
                <a:gridCol w="3434900"/>
                <a:gridCol w="3434900"/>
              </a:tblGrid>
              <a:tr h="76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날짜데이터                                                                                                   연속형으로 입력</a:t>
                      </a:r>
                      <a:endParaRPr sz="25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Random Forest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 LightGBM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 XGBoost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LinearRegression                  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F8FFFF"/>
                          </a:solidFill>
                        </a:rPr>
                        <a:t>             RMSE</a:t>
                      </a:r>
                      <a:endParaRPr sz="2500">
                        <a:solidFill>
                          <a:srgbClr val="F8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5869.85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4046.34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4026.13472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D4D4D4"/>
                          </a:solidFill>
                        </a:rPr>
                        <a:t>0.60341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1" name="Google Shape;401;g2b31e5e7a3e_5_42"/>
          <p:cNvSpPr txBox="1"/>
          <p:nvPr/>
        </p:nvSpPr>
        <p:spPr>
          <a:xfrm>
            <a:off x="479838" y="3726063"/>
            <a:ext cx="940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큰 변동사항은 없었음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b31e5e7a3e_5_42"/>
          <p:cNvSpPr txBox="1"/>
          <p:nvPr/>
        </p:nvSpPr>
        <p:spPr>
          <a:xfrm>
            <a:off x="546125" y="4382025"/>
            <a:ext cx="94053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highlight>
                  <a:srgbClr val="1E1E1E"/>
                </a:highlight>
              </a:rPr>
              <a:t>heatmap</a:t>
            </a:r>
            <a:endParaRPr sz="2500">
              <a:solidFill>
                <a:schemeClr val="lt1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2b31e5e7a3e_5_42"/>
          <p:cNvSpPr txBox="1"/>
          <p:nvPr/>
        </p:nvSpPr>
        <p:spPr>
          <a:xfrm>
            <a:off x="9885150" y="8525050"/>
            <a:ext cx="940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기존의 ‘구’와 ‘동’ Column은 삭제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2b31e5e7a3e_5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488" y="4279624"/>
            <a:ext cx="3228975" cy="58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b31e5e7a3e_5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525" y="5868180"/>
            <a:ext cx="3083974" cy="319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b31e5e7a3e_5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8125" y="4317055"/>
            <a:ext cx="5814026" cy="392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b31e5e7a3e_5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87175" y="4317050"/>
            <a:ext cx="5644950" cy="35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2b31e5e7a3e_5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b31e5e7a3e_5_74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g2b31e5e7a3e_5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b31e5e7a3e_5_74"/>
          <p:cNvSpPr txBox="1"/>
          <p:nvPr/>
        </p:nvSpPr>
        <p:spPr>
          <a:xfrm>
            <a:off x="479861" y="1551474"/>
            <a:ext cx="52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최장원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2b31e5e7a3e_5_74"/>
          <p:cNvSpPr txBox="1"/>
          <p:nvPr/>
        </p:nvSpPr>
        <p:spPr>
          <a:xfrm>
            <a:off x="546114" y="624631"/>
            <a:ext cx="21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/>
          </a:p>
        </p:txBody>
      </p:sp>
      <p:graphicFrame>
        <p:nvGraphicFramePr>
          <p:cNvPr id="417" name="Google Shape;417;g2b31e5e7a3e_5_74"/>
          <p:cNvGraphicFramePr/>
          <p:nvPr/>
        </p:nvGraphicFramePr>
        <p:xfrm>
          <a:off x="511200" y="2189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{E1A4C75B-E9F4-4E3C-9D3F-F23835C0193A}</a:tableStyleId>
              </a:tblPr>
              <a:tblGrid>
                <a:gridCol w="3434900"/>
                <a:gridCol w="3434900"/>
                <a:gridCol w="3434900"/>
                <a:gridCol w="3434900"/>
                <a:gridCol w="3434900"/>
              </a:tblGrid>
              <a:tr h="76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'동' 컬럼을 재 레이블링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Random Forest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 LightGBM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 XGBoost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LinearRegression                  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F8FFFF"/>
                          </a:solidFill>
                        </a:rPr>
                        <a:t>             RMSE</a:t>
                      </a:r>
                      <a:endParaRPr sz="2500">
                        <a:solidFill>
                          <a:srgbClr val="F8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5844.30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4078.77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4078.24258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D4D4D4"/>
                          </a:solidFill>
                        </a:rPr>
                        <a:t>0.63864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18" name="Google Shape;418;g2b31e5e7a3e_5_74"/>
          <p:cNvGraphicFramePr/>
          <p:nvPr/>
        </p:nvGraphicFramePr>
        <p:xfrm>
          <a:off x="511200" y="3874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{E1A4C75B-E9F4-4E3C-9D3F-F23835C0193A}</a:tableStyleId>
              </a:tblPr>
              <a:tblGrid>
                <a:gridCol w="3434900"/>
                <a:gridCol w="3434900"/>
                <a:gridCol w="3434900"/>
                <a:gridCol w="3434900"/>
                <a:gridCol w="3434900"/>
              </a:tblGrid>
              <a:tr h="76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기간을 2018년이후로 변경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Random Forest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 LightGBM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      XGBoost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    LinearRegression                  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F8FFFF"/>
                          </a:solidFill>
                        </a:rPr>
                        <a:t>             RMSE</a:t>
                      </a:r>
                      <a:endParaRPr sz="2500">
                        <a:solidFill>
                          <a:srgbClr val="F8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9168.77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6196.42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</a:rPr>
                        <a:t>6045.28097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D4D4D4"/>
                          </a:solidFill>
                        </a:rPr>
                        <a:t>0.71473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9" name="Google Shape;419;g2b31e5e7a3e_5_74"/>
          <p:cNvSpPr txBox="1"/>
          <p:nvPr/>
        </p:nvSpPr>
        <p:spPr>
          <a:xfrm>
            <a:off x="479850" y="5659813"/>
            <a:ext cx="940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LinearRegression만 성능이 향상됨 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2b31e5e7a3e_5_74"/>
          <p:cNvSpPr txBox="1"/>
          <p:nvPr/>
        </p:nvSpPr>
        <p:spPr>
          <a:xfrm>
            <a:off x="479850" y="6198625"/>
            <a:ext cx="940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lt1"/>
                </a:solidFill>
              </a:rPr>
              <a:t>●public : 100975.4518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2b31e5e7a3e_5_74"/>
          <p:cNvSpPr txBox="1"/>
          <p:nvPr/>
        </p:nvSpPr>
        <p:spPr>
          <a:xfrm>
            <a:off x="479850" y="6809025"/>
            <a:ext cx="940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Catboost 시도: 진행중…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2b31e5e7a3e_5_74"/>
          <p:cNvSpPr txBox="1"/>
          <p:nvPr/>
        </p:nvSpPr>
        <p:spPr>
          <a:xfrm>
            <a:off x="479850" y="7802650"/>
            <a:ext cx="94053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-시공사의 유무: 고려해볼만함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-동 세분화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-아파트명 라벨링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-층 → 로얄층?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-좌표 피처도 활용하지 못하였음…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2b31e5e7a3e_5_74"/>
          <p:cNvSpPr txBox="1"/>
          <p:nvPr/>
        </p:nvSpPr>
        <p:spPr>
          <a:xfrm>
            <a:off x="479850" y="7275813"/>
            <a:ext cx="940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5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5"/>
          <p:cNvSpPr txBox="1"/>
          <p:nvPr/>
        </p:nvSpPr>
        <p:spPr>
          <a:xfrm>
            <a:off x="568198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강사님께 받은 피드백 및 의견을 정리해주세요.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5"/>
          <p:cNvSpPr txBox="1"/>
          <p:nvPr/>
        </p:nvSpPr>
        <p:spPr>
          <a:xfrm>
            <a:off x="368400" y="2520425"/>
            <a:ext cx="840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33" name="Google Shape;433;p25"/>
          <p:cNvSpPr txBox="1"/>
          <p:nvPr/>
        </p:nvSpPr>
        <p:spPr>
          <a:xfrm>
            <a:off x="9722050" y="2655738"/>
            <a:ext cx="7995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D1D2D3"/>
              </a:solidFill>
              <a:highlight>
                <a:srgbClr val="1A1D21"/>
              </a:highlight>
            </a:endParaRPr>
          </a:p>
        </p:txBody>
      </p:sp>
      <p:sp>
        <p:nvSpPr>
          <p:cNvPr id="434" name="Google Shape;434;p25"/>
          <p:cNvSpPr txBox="1"/>
          <p:nvPr/>
        </p:nvSpPr>
        <p:spPr>
          <a:xfrm>
            <a:off x="334400" y="1962138"/>
            <a:ext cx="17528100" cy="6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# 질문사항: 2가지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1. 이상치탐지 관련해서, 25%, 75%에 해당하는 이상치를 제거 중인데, 이를 더 효과적으로 탐지해서, 제거하거나 대체하는 방식이 있을까요?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답변: 예측 모델을 넣어주자. 하지만, 정의가 필요 - 이상치가 나쁜건가? 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-US" sz="2100">
                <a:solidFill>
                  <a:schemeClr val="lt1"/>
                </a:solidFill>
              </a:rPr>
              <a:t>효과가 크지(크리티컬)않을 듯 보임.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2. 데이터 특징을 추가로 추천해주실 특징이 있을까요?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답변 : </a:t>
            </a:r>
            <a:r>
              <a:rPr lang="en-US" sz="2100">
                <a:solidFill>
                  <a:schemeClr val="lt1"/>
                </a:solidFill>
              </a:rPr>
              <a:t>base code내에서 특징 중요도를 모두 반영할 수 있도록 컬럼이 많은 것이 좋음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-US" sz="2100">
                <a:solidFill>
                  <a:schemeClr val="lt1"/>
                </a:solidFill>
              </a:rPr>
              <a:t> 2000년도 데이터로만 진행해보는 것도 가능함.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-US" sz="2100">
                <a:solidFill>
                  <a:schemeClr val="lt1"/>
                </a:solidFill>
              </a:rPr>
              <a:t> 건설사 데이터(결측데이터)로 특징을 가질 수 있을 것이라 판단됨.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&lt;추가사항&gt;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평가 데이터가 2023년 4월~6월로 이는 테스트 데이터셋이 </a:t>
            </a:r>
            <a:r>
              <a:rPr lang="en-US" sz="2100">
                <a:solidFill>
                  <a:schemeClr val="lt1"/>
                </a:solidFill>
              </a:rPr>
              <a:t>7월 9월를 맞추는 것임. —-&gt; train_test split (</a:t>
            </a:r>
            <a:r>
              <a:rPr lang="en-US" sz="2100">
                <a:solidFill>
                  <a:schemeClr val="lt1"/>
                </a:solidFill>
              </a:rPr>
              <a:t>랜덤 state)가 시계열 데이터에서 반영이 더디게 모델이 될 수 있음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-US" sz="2100">
                <a:solidFill>
                  <a:schemeClr val="lt1"/>
                </a:solidFill>
              </a:rPr>
              <a:t>과적합 판단됨(Tree 모델의 depth의 max를 줄이는 방안, </a:t>
            </a:r>
            <a:r>
              <a:rPr lang="en-US" sz="2100">
                <a:solidFill>
                  <a:schemeClr val="lt1"/>
                </a:solidFill>
              </a:rPr>
              <a:t>k-fold</a:t>
            </a:r>
            <a:r>
              <a:rPr lang="en-US" sz="2100">
                <a:solidFill>
                  <a:schemeClr val="lt1"/>
                </a:solidFill>
              </a:rPr>
              <a:t>)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-US" sz="2100">
                <a:solidFill>
                  <a:schemeClr val="lt1"/>
                </a:solidFill>
              </a:rPr>
              <a:t>규제 요소가 필요해보임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-US" sz="2100">
                <a:solidFill>
                  <a:schemeClr val="lt1"/>
                </a:solidFill>
              </a:rPr>
              <a:t> columns가 부족해보임. ---&gt; 학습 데이터 100만개에 해당하기에, 컬럼 추가.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-US" sz="2100">
                <a:solidFill>
                  <a:schemeClr val="lt1"/>
                </a:solidFill>
              </a:rPr>
              <a:t>서로 다른 2개의 Tree모델이 예측한 것의 가중치(pred1 &lt;0.8&gt;, pred2 &lt;0.2&gt;)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이용하여 예측 모델 만들어보기. (앙상블 효과 발생가능함)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26"/>
          <p:cNvGrpSpPr/>
          <p:nvPr/>
        </p:nvGrpSpPr>
        <p:grpSpPr>
          <a:xfrm>
            <a:off x="3843286" y="4081210"/>
            <a:ext cx="10599144" cy="2060510"/>
            <a:chOff x="3843286" y="4081210"/>
            <a:chExt cx="10599144" cy="2060510"/>
          </a:xfrm>
        </p:grpSpPr>
        <p:grpSp>
          <p:nvGrpSpPr>
            <p:cNvPr id="441" name="Google Shape;441;p26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442" name="Google Shape;442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3" name="Google Shape;443;p26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4" name="Google Shape;444;p26"/>
            <p:cNvSpPr txBox="1"/>
            <p:nvPr/>
          </p:nvSpPr>
          <p:spPr>
            <a:xfrm>
              <a:off x="3843286" y="5078286"/>
              <a:ext cx="10599144" cy="10634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6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결과</a:t>
              </a:r>
              <a:endParaRPr/>
            </a:p>
          </p:txBody>
        </p:sp>
      </p:grpSp>
      <p:sp>
        <p:nvSpPr>
          <p:cNvPr id="445" name="Google Shape;445;p26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7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7"/>
          <p:cNvSpPr txBox="1"/>
          <p:nvPr/>
        </p:nvSpPr>
        <p:spPr>
          <a:xfrm>
            <a:off x="568198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최종 순위 및 평가지표 결과</a:t>
            </a:r>
            <a:endParaRPr/>
          </a:p>
        </p:txBody>
      </p:sp>
      <p:pic>
        <p:nvPicPr>
          <p:cNvPr id="454" name="Google Shape;4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875" y="1523799"/>
            <a:ext cx="12346737" cy="7967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3"/>
          <p:cNvGrpSpPr/>
          <p:nvPr/>
        </p:nvGrpSpPr>
        <p:grpSpPr>
          <a:xfrm>
            <a:off x="3843286" y="4081210"/>
            <a:ext cx="10599143" cy="2686407"/>
            <a:chOff x="3843286" y="4081210"/>
            <a:chExt cx="10599143" cy="2686407"/>
          </a:xfrm>
        </p:grpSpPr>
        <p:grpSp>
          <p:nvGrpSpPr>
            <p:cNvPr id="112" name="Google Shape;112;p3"/>
            <p:cNvGrpSpPr/>
            <p:nvPr/>
          </p:nvGrpSpPr>
          <p:grpSpPr>
            <a:xfrm>
              <a:off x="8386174" y="4081210"/>
              <a:ext cx="1513366" cy="958750"/>
              <a:chOff x="8386174" y="4081210"/>
              <a:chExt cx="1513366" cy="958750"/>
            </a:xfrm>
          </p:grpSpPr>
          <p:pic>
            <p:nvPicPr>
              <p:cNvPr id="113" name="Google Shape;113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" name="Google Shape;114;p3"/>
              <p:cNvSpPr txBox="1"/>
              <p:nvPr/>
            </p:nvSpPr>
            <p:spPr>
              <a:xfrm>
                <a:off x="8706556" y="4193712"/>
                <a:ext cx="872609" cy="846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200" u="none" cap="none" strike="noStrike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" name="Google Shape;115;p3"/>
            <p:cNvSpPr txBox="1"/>
            <p:nvPr/>
          </p:nvSpPr>
          <p:spPr>
            <a:xfrm>
              <a:off x="3843286" y="5078286"/>
              <a:ext cx="10599143" cy="168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팀원 소개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3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28"/>
          <p:cNvGrpSpPr/>
          <p:nvPr/>
        </p:nvGrpSpPr>
        <p:grpSpPr>
          <a:xfrm>
            <a:off x="3843286" y="4081210"/>
            <a:ext cx="10599143" cy="2074294"/>
            <a:chOff x="3843286" y="4081210"/>
            <a:chExt cx="10599143" cy="2074294"/>
          </a:xfrm>
        </p:grpSpPr>
        <p:grpSp>
          <p:nvGrpSpPr>
            <p:cNvPr id="461" name="Google Shape;461;p28"/>
            <p:cNvGrpSpPr/>
            <p:nvPr/>
          </p:nvGrpSpPr>
          <p:grpSpPr>
            <a:xfrm>
              <a:off x="8386174" y="4081210"/>
              <a:ext cx="1513366" cy="963184"/>
              <a:chOff x="8386174" y="4081210"/>
              <a:chExt cx="1513366" cy="963184"/>
            </a:xfrm>
          </p:grpSpPr>
          <p:pic>
            <p:nvPicPr>
              <p:cNvPr id="462" name="Google Shape;462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3" name="Google Shape;463;p28"/>
              <p:cNvSpPr txBox="1"/>
              <p:nvPr/>
            </p:nvSpPr>
            <p:spPr>
              <a:xfrm>
                <a:off x="8706556" y="4193714"/>
                <a:ext cx="872609" cy="850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06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4" name="Google Shape;464;p28"/>
            <p:cNvSpPr txBox="1"/>
            <p:nvPr/>
          </p:nvSpPr>
          <p:spPr>
            <a:xfrm>
              <a:off x="3843286" y="5078286"/>
              <a:ext cx="10599143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경진 대회 진행 소감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28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79257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9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9"/>
          <p:cNvSpPr txBox="1"/>
          <p:nvPr/>
        </p:nvSpPr>
        <p:spPr>
          <a:xfrm>
            <a:off x="568198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그룹 스터디 진행 소감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9"/>
          <p:cNvSpPr txBox="1"/>
          <p:nvPr/>
        </p:nvSpPr>
        <p:spPr>
          <a:xfrm>
            <a:off x="952783" y="2613800"/>
            <a:ext cx="15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가상민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9"/>
          <p:cNvSpPr txBox="1"/>
          <p:nvPr/>
        </p:nvSpPr>
        <p:spPr>
          <a:xfrm>
            <a:off x="952783" y="3760850"/>
            <a:ext cx="15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강승현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9"/>
          <p:cNvSpPr txBox="1"/>
          <p:nvPr/>
        </p:nvSpPr>
        <p:spPr>
          <a:xfrm>
            <a:off x="952783" y="5363075"/>
            <a:ext cx="15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김채원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9"/>
          <p:cNvSpPr txBox="1"/>
          <p:nvPr/>
        </p:nvSpPr>
        <p:spPr>
          <a:xfrm>
            <a:off x="952783" y="6510125"/>
            <a:ext cx="15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이소영B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9"/>
          <p:cNvSpPr txBox="1"/>
          <p:nvPr/>
        </p:nvSpPr>
        <p:spPr>
          <a:xfrm>
            <a:off x="952783" y="7657175"/>
            <a:ext cx="15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최장원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9"/>
          <p:cNvSpPr txBox="1"/>
          <p:nvPr/>
        </p:nvSpPr>
        <p:spPr>
          <a:xfrm>
            <a:off x="3319708" y="2613800"/>
            <a:ext cx="15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9"/>
          <p:cNvSpPr txBox="1"/>
          <p:nvPr/>
        </p:nvSpPr>
        <p:spPr>
          <a:xfrm>
            <a:off x="2900868" y="2613800"/>
            <a:ext cx="14816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다양한 모델과 이상치 탐지, PCA의 정보통합 등 ML 프로젝트를 통해, 아파트 실거래가 데이터의 접근을 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배울 수 있었습니다.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81" name="Google Shape;481;p29"/>
          <p:cNvSpPr txBox="1"/>
          <p:nvPr/>
        </p:nvSpPr>
        <p:spPr>
          <a:xfrm>
            <a:off x="2900875" y="7549475"/>
            <a:ext cx="1425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Feature engineering의 중요성을 알 수 있었고, 데이터의 특성에 따라 모델마다 성능의 편차가 클 수 있다는 것을 알아 갔습니다. 더 다양한 피처를 가공해서 적용해 보고 싶었습니다.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9"/>
          <p:cNvSpPr txBox="1"/>
          <p:nvPr/>
        </p:nvSpPr>
        <p:spPr>
          <a:xfrm>
            <a:off x="2900868" y="3760850"/>
            <a:ext cx="14816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강의와 프로젝트를 통해 머신러닝을 학습하고 적용해 볼 수 있어 좋았습니다. 아파트 실거래가 데이터를 통해 다양한 파생변수들을 생성해보면서 변수 선택의 중요성을 배울 수 있었습니다.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9"/>
          <p:cNvSpPr txBox="1"/>
          <p:nvPr/>
        </p:nvSpPr>
        <p:spPr>
          <a:xfrm>
            <a:off x="2900868" y="5080625"/>
            <a:ext cx="1481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강의와 스터디를 통해 프로젝트를 잘 마무리할 수 있어 좋았습니다</a:t>
            </a:r>
            <a:r>
              <a:rPr lang="en-US" sz="2400">
                <a:solidFill>
                  <a:schemeClr val="lt1"/>
                </a:solidFill>
              </a:rPr>
              <a:t>. 다만, 개인적으로는 변수 중요도가 높은 더 많은 파생변수를 만들어내지 못한 게 아쉽습니다. 같은 팀원들과 하는 다음 프로젝트에서는 이를 보완하기 위해 노력하겠습니다.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84" name="Google Shape;484;p29"/>
          <p:cNvSpPr txBox="1"/>
          <p:nvPr/>
        </p:nvSpPr>
        <p:spPr>
          <a:xfrm>
            <a:off x="2900868" y="6429350"/>
            <a:ext cx="1481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다양한 머신러닝 모델을 사용해볼 수 있어서 좋았습니다.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드ㄹ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0"/>
          <p:cNvSpPr txBox="1"/>
          <p:nvPr/>
        </p:nvSpPr>
        <p:spPr>
          <a:xfrm>
            <a:off x="1179333" y="3629524"/>
            <a:ext cx="10235965" cy="2035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Q&amp;A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207901" y="5095238"/>
            <a:ext cx="122422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0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1"/>
          <p:cNvSpPr txBox="1"/>
          <p:nvPr/>
        </p:nvSpPr>
        <p:spPr>
          <a:xfrm>
            <a:off x="1179333" y="3629524"/>
            <a:ext cx="10235965" cy="1941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207901" y="5095238"/>
            <a:ext cx="1224229" cy="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00" y="5692707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952783" y="2613800"/>
            <a:ext cx="15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가상민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546115" y="624631"/>
            <a:ext cx="21790381" cy="791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팀원 소개 (1)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952783" y="3760850"/>
            <a:ext cx="15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강승현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952783" y="4907900"/>
            <a:ext cx="15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김채원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952783" y="6054950"/>
            <a:ext cx="15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이소영B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952783" y="7202000"/>
            <a:ext cx="15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최장원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3629233" y="624625"/>
            <a:ext cx="15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한줄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3319708" y="2613800"/>
            <a:ext cx="15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2900868" y="2613800"/>
            <a:ext cx="1481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시계열 데이터의 특성을 이해하고, 이를 프로젝트를 통해 예측 모델을 직접 구현함을 얻고자 합니다.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2900875" y="7094300"/>
            <a:ext cx="1468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Kaggle competitions master가 되고 싶습니다. 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2900868" y="3760850"/>
            <a:ext cx="1481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예측 모델을 직접 구현해보는 것을 통해 다양한 인사이트를 얻고 싶습니다.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2900868" y="4854050"/>
            <a:ext cx="1481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Regression 예측 모델에 대해 많이 배우고 싶습니다</a:t>
            </a:r>
            <a:r>
              <a:rPr lang="en-US" sz="2400">
                <a:solidFill>
                  <a:schemeClr val="lt1"/>
                </a:solidFill>
              </a:rPr>
              <a:t>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2900868" y="6126575"/>
            <a:ext cx="1481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데이터를 통해 인사이트를 얻고 싶습니다.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8"/>
          <p:cNvGrpSpPr/>
          <p:nvPr/>
        </p:nvGrpSpPr>
        <p:grpSpPr>
          <a:xfrm>
            <a:off x="3843286" y="4081210"/>
            <a:ext cx="10599000" cy="2290076"/>
            <a:chOff x="3843286" y="4081210"/>
            <a:chExt cx="10599000" cy="229007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144" name="Google Shape;144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5" name="Google Shape;145;p8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6" name="Google Shape;146;p8"/>
            <p:cNvSpPr txBox="1"/>
            <p:nvPr/>
          </p:nvSpPr>
          <p:spPr>
            <a:xfrm>
              <a:off x="3843286" y="5078286"/>
              <a:ext cx="105990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6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대회 소개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8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9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9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대회 개요</a:t>
            </a:r>
            <a:endParaRPr/>
          </a:p>
        </p:txBody>
      </p:sp>
      <p:pic>
        <p:nvPicPr>
          <p:cNvPr id="156" name="Google Shape;15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025" y="1689468"/>
            <a:ext cx="15591951" cy="37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725" y="5617775"/>
            <a:ext cx="82105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0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평가지표</a:t>
            </a:r>
            <a:endParaRPr/>
          </a:p>
        </p:txBody>
      </p:sp>
      <p:sp>
        <p:nvSpPr>
          <p:cNvPr id="166" name="Google Shape;166;p10"/>
          <p:cNvSpPr txBox="1"/>
          <p:nvPr/>
        </p:nvSpPr>
        <p:spPr>
          <a:xfrm>
            <a:off x="819250" y="2191900"/>
            <a:ext cx="1613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해당 시점의 매매 실거래가를 예측하는 Regression 대회이며, 평가지표는 RMSE(Root Mean Squared Error)를 사용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67" name="Google Shape;16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725" y="4288275"/>
            <a:ext cx="5282275" cy="14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"/>
          <p:cNvSpPr txBox="1"/>
          <p:nvPr/>
        </p:nvSpPr>
        <p:spPr>
          <a:xfrm>
            <a:off x="819250" y="7266350"/>
            <a:ext cx="757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RMSE는 예측된 값과 실제 값 간의 평균편차를 측정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3"/>
          <p:cNvGrpSpPr/>
          <p:nvPr/>
        </p:nvGrpSpPr>
        <p:grpSpPr>
          <a:xfrm>
            <a:off x="3843286" y="4081210"/>
            <a:ext cx="10599144" cy="2060510"/>
            <a:chOff x="3843286" y="4081210"/>
            <a:chExt cx="10599144" cy="2060510"/>
          </a:xfrm>
        </p:grpSpPr>
        <p:grpSp>
          <p:nvGrpSpPr>
            <p:cNvPr id="175" name="Google Shape;175;p13"/>
            <p:cNvGrpSpPr/>
            <p:nvPr/>
          </p:nvGrpSpPr>
          <p:grpSpPr>
            <a:xfrm>
              <a:off x="8386174" y="4081210"/>
              <a:ext cx="1513366" cy="793899"/>
              <a:chOff x="8386174" y="4081210"/>
              <a:chExt cx="1513366" cy="793899"/>
            </a:xfrm>
          </p:grpSpPr>
          <p:pic>
            <p:nvPicPr>
              <p:cNvPr id="176" name="Google Shape;176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86174" y="4081210"/>
                <a:ext cx="1513366" cy="793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Google Shape;177;p13"/>
              <p:cNvSpPr txBox="1"/>
              <p:nvPr/>
            </p:nvSpPr>
            <p:spPr>
              <a:xfrm>
                <a:off x="8706556" y="4193714"/>
                <a:ext cx="872609" cy="576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" name="Google Shape;178;p13"/>
            <p:cNvSpPr txBox="1"/>
            <p:nvPr/>
          </p:nvSpPr>
          <p:spPr>
            <a:xfrm>
              <a:off x="3843286" y="5078286"/>
              <a:ext cx="10599144" cy="10634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Description</a:t>
              </a:r>
              <a:endParaRPr/>
            </a:p>
          </p:txBody>
        </p:sp>
      </p:grpSp>
      <p:sp>
        <p:nvSpPr>
          <p:cNvPr id="179" name="Google Shape;179;p13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4082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 txBox="1"/>
          <p:nvPr/>
        </p:nvSpPr>
        <p:spPr>
          <a:xfrm>
            <a:off x="9327952" y="9845248"/>
            <a:ext cx="8910144" cy="420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862" y="131037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 txBox="1"/>
          <p:nvPr/>
        </p:nvSpPr>
        <p:spPr>
          <a:xfrm>
            <a:off x="546114" y="624631"/>
            <a:ext cx="21790380" cy="545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설명</a:t>
            </a:r>
            <a:endParaRPr/>
          </a:p>
        </p:txBody>
      </p:sp>
      <p:sp>
        <p:nvSpPr>
          <p:cNvPr id="188" name="Google Shape;188;p14"/>
          <p:cNvSpPr txBox="1"/>
          <p:nvPr/>
        </p:nvSpPr>
        <p:spPr>
          <a:xfrm>
            <a:off x="1002123" y="2595550"/>
            <a:ext cx="84312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input : 9,272개의 아파트 특징 및 거래정보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output : 9,272개의 input에 대한 예상 아파트 거래금액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1002125" y="5298250"/>
            <a:ext cx="1553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학습 데이터의 기간은 2007년 1월 1일부터 2023년 6월 30일까지 1,118,822(약 120만개)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평가 데이터는 학습 데이터기간 이후 3개월인 2023년 7월 1일부터 2023년 9월 26일까지의 정보로 구성 (9272개)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467A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2023-12-28T14:50:59Z</dcterms:created>
  <dc:creator>officegen</dc:creator>
</cp:coreProperties>
</file>